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8" autoAdjust="0"/>
    <p:restoredTop sz="74592" autoAdjust="0"/>
  </p:normalViewPr>
  <p:slideViewPr>
    <p:cSldViewPr>
      <p:cViewPr varScale="1">
        <p:scale>
          <a:sx n="100" d="100"/>
          <a:sy n="100" d="100"/>
        </p:scale>
        <p:origin x="116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EF347-8EF2-455D-AA13-4A3CA68D75A5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9B824-D98B-40C8-AFB0-5A9DB435B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07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17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B824-D98B-40C8-AFB0-5A9DB435B2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72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B824-D98B-40C8-AFB0-5A9DB435B2A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19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B824-D98B-40C8-AFB0-5A9DB435B2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36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B824-D98B-40C8-AFB0-5A9DB435B2A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858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4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90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37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4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61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450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967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440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0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18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98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52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55797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Short Circuit Simulation with No </a:t>
            </a:r>
            <a:r>
              <a:rPr lang="en-US" sz="3600" dirty="0"/>
              <a:t>C</a:t>
            </a:r>
            <a:r>
              <a:rPr lang="en-US" sz="3600" dirty="0" smtClean="0"/>
              <a:t>ooling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SOC and cell temperature variations for a 2-minute simulation: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438400"/>
            <a:ext cx="5384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0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Autofit/>
          </a:bodyPr>
          <a:lstStyle/>
          <a:p>
            <a:r>
              <a:rPr lang="en-US" sz="3700" dirty="0"/>
              <a:t>Short Circuit Simulation with </a:t>
            </a:r>
            <a:r>
              <a:rPr lang="en-US" sz="3700" dirty="0" smtClean="0"/>
              <a:t>Water </a:t>
            </a:r>
            <a:r>
              <a:rPr lang="en-US" sz="3700" dirty="0"/>
              <a:t>Cooling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simulation results obtained by replacing the convective heat transfer coefficient of air by water as the cooling fluid</a:t>
            </a:r>
            <a:r>
              <a:rPr lang="en-US" sz="2400" dirty="0"/>
              <a:t>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936" y="2438400"/>
            <a:ext cx="5388864" cy="404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81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[</a:t>
            </a:r>
            <a:r>
              <a:rPr lang="en-US" sz="2400" dirty="0" smtClean="0"/>
              <a:t>1]	C</a:t>
            </a:r>
            <a:r>
              <a:rPr lang="en-US" sz="2400" dirty="0"/>
              <a:t>. </a:t>
            </a:r>
            <a:r>
              <a:rPr lang="en-US" sz="2400" dirty="0" err="1" smtClean="0"/>
              <a:t>Rahn</a:t>
            </a:r>
            <a:r>
              <a:rPr lang="en-US" sz="2400" dirty="0" smtClean="0"/>
              <a:t>, C.Y</a:t>
            </a:r>
            <a:r>
              <a:rPr lang="en-US" sz="2400" dirty="0"/>
              <a:t>. </a:t>
            </a:r>
            <a:r>
              <a:rPr lang="en-US" sz="2400" dirty="0" smtClean="0"/>
              <a:t>Wang, “</a:t>
            </a:r>
            <a:r>
              <a:rPr lang="en-US" sz="2400" i="1" dirty="0" smtClean="0"/>
              <a:t>Battery </a:t>
            </a:r>
            <a:r>
              <a:rPr lang="en-US" sz="2400" i="1" dirty="0"/>
              <a:t>Systems </a:t>
            </a:r>
            <a:r>
              <a:rPr lang="en-US" sz="2400" i="1" dirty="0" smtClean="0"/>
              <a:t>Engineering,”</a:t>
            </a:r>
            <a:r>
              <a:rPr lang="en-US" sz="2400" dirty="0" smtClean="0"/>
              <a:t> </a:t>
            </a:r>
            <a:r>
              <a:rPr lang="en-US" sz="2400" dirty="0" err="1" smtClean="0"/>
              <a:t>Chichester</a:t>
            </a:r>
            <a:r>
              <a:rPr lang="en-US" sz="2400" dirty="0"/>
              <a:t>:  </a:t>
            </a:r>
            <a:r>
              <a:rPr lang="en-US" sz="2400" dirty="0" smtClean="0"/>
              <a:t>John </a:t>
            </a:r>
            <a:r>
              <a:rPr lang="en-US" sz="2400" dirty="0"/>
              <a:t>Wiley &amp; </a:t>
            </a:r>
            <a:r>
              <a:rPr lang="en-US" sz="2400" dirty="0" smtClean="0"/>
              <a:t>Sons</a:t>
            </a:r>
            <a:r>
              <a:rPr lang="en-US" sz="2400" dirty="0"/>
              <a:t>, 2013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 smtClean="0"/>
              <a:t>[2]	A. </a:t>
            </a:r>
            <a:r>
              <a:rPr lang="en-US" sz="2400" dirty="0"/>
              <a:t>A. </a:t>
            </a:r>
            <a:r>
              <a:rPr lang="en-US" sz="2400" dirty="0" err="1" smtClean="0"/>
              <a:t>Pesaran</a:t>
            </a:r>
            <a:r>
              <a:rPr lang="en-US" sz="2400" dirty="0" smtClean="0"/>
              <a:t>, </a:t>
            </a:r>
            <a:r>
              <a:rPr lang="en-US" sz="2400" dirty="0"/>
              <a:t>Matthew </a:t>
            </a:r>
            <a:r>
              <a:rPr lang="en-US" sz="2400" dirty="0" smtClean="0"/>
              <a:t>Keyser, </a:t>
            </a:r>
            <a:r>
              <a:rPr lang="en-US" sz="2400" i="1" dirty="0"/>
              <a:t>“ </a:t>
            </a:r>
            <a:r>
              <a:rPr lang="en-US" sz="2400" i="1" dirty="0" smtClean="0"/>
              <a:t>Thermal </a:t>
            </a:r>
            <a:r>
              <a:rPr lang="en-US" sz="2400" i="1" dirty="0"/>
              <a:t>Characteristics of Selected EV and HEV Batteries”, </a:t>
            </a:r>
            <a:r>
              <a:rPr lang="en-US" sz="2400" dirty="0"/>
              <a:t>Annual Battery Conference: Advances </a:t>
            </a:r>
            <a:r>
              <a:rPr lang="en-US" sz="2400" dirty="0" smtClean="0"/>
              <a:t>and Applications , Long Beach, CA, 2001.</a:t>
            </a:r>
          </a:p>
          <a:p>
            <a:r>
              <a:rPr lang="en-US" sz="2400" dirty="0" smtClean="0"/>
              <a:t>[3]   S. </a:t>
            </a:r>
            <a:r>
              <a:rPr lang="en-US" sz="2400" dirty="0" err="1" smtClean="0"/>
              <a:t>Santhanagopalan</a:t>
            </a:r>
            <a:r>
              <a:rPr lang="en-US" sz="2400" dirty="0" smtClean="0"/>
              <a:t>, P. </a:t>
            </a:r>
            <a:r>
              <a:rPr lang="en-US" sz="2400" dirty="0" err="1"/>
              <a:t>Ramadass</a:t>
            </a:r>
            <a:r>
              <a:rPr lang="en-US" sz="2400" dirty="0"/>
              <a:t>, </a:t>
            </a:r>
            <a:r>
              <a:rPr lang="en-US" sz="2400" dirty="0" smtClean="0"/>
              <a:t>J. Zhang, </a:t>
            </a:r>
            <a:r>
              <a:rPr lang="en-US" sz="2400" i="1" dirty="0" smtClean="0"/>
              <a:t>“</a:t>
            </a:r>
            <a:r>
              <a:rPr lang="en-US" sz="2400" i="1" dirty="0"/>
              <a:t>Analysis of internal short-circuit in a lithium ion </a:t>
            </a:r>
            <a:r>
              <a:rPr lang="en-US" sz="2400" i="1" dirty="0" smtClean="0"/>
              <a:t>cell”,</a:t>
            </a:r>
            <a:r>
              <a:rPr lang="en-US" sz="2400" dirty="0"/>
              <a:t> Journal of Power Sources </a:t>
            </a:r>
            <a:r>
              <a:rPr lang="en-US" sz="2400" dirty="0" smtClean="0"/>
              <a:t>194, pp. 550–557, 2009.</a:t>
            </a:r>
          </a:p>
          <a:p>
            <a:r>
              <a:rPr lang="en-US" sz="2400" dirty="0" smtClean="0"/>
              <a:t>[</a:t>
            </a:r>
            <a:r>
              <a:rPr lang="en-US" sz="2400" dirty="0"/>
              <a:t>4] </a:t>
            </a:r>
            <a:r>
              <a:rPr lang="en-US" sz="2400" dirty="0" smtClean="0"/>
              <a:t>   D. </a:t>
            </a:r>
            <a:r>
              <a:rPr lang="en-US" sz="2400" dirty="0" err="1"/>
              <a:t>Belov</a:t>
            </a:r>
            <a:r>
              <a:rPr lang="en-US" sz="2400" dirty="0"/>
              <a:t>, </a:t>
            </a:r>
            <a:r>
              <a:rPr lang="en-US" sz="2400" dirty="0" smtClean="0"/>
              <a:t>M. </a:t>
            </a:r>
            <a:r>
              <a:rPr lang="en-US" sz="2400" dirty="0"/>
              <a:t>Yang,  </a:t>
            </a:r>
            <a:r>
              <a:rPr lang="en-US" sz="2400" i="1" dirty="0"/>
              <a:t>“Investigation of the kinetic mechanism in overcharge </a:t>
            </a:r>
            <a:r>
              <a:rPr lang="en-US" sz="2400" i="1" dirty="0" smtClean="0"/>
              <a:t>process for </a:t>
            </a:r>
            <a:r>
              <a:rPr lang="en-US" sz="2400" i="1" dirty="0"/>
              <a:t>Li-ion </a:t>
            </a:r>
            <a:r>
              <a:rPr lang="en-US" sz="2400" i="1" dirty="0" smtClean="0"/>
              <a:t>battery”</a:t>
            </a:r>
            <a:r>
              <a:rPr lang="en-US" sz="2400" dirty="0"/>
              <a:t>, Solid State Ionics </a:t>
            </a:r>
            <a:r>
              <a:rPr lang="en-US" sz="2400" dirty="0" smtClean="0"/>
              <a:t>179, pp.1816–1821, 2008.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738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Lesson </a:t>
            </a:r>
            <a:r>
              <a:rPr lang="en-US" sz="4400" dirty="0" smtClean="0">
                <a:solidFill>
                  <a:prstClr val="black"/>
                </a:solidFill>
              </a:rPr>
              <a:t>4.3</a:t>
            </a:r>
            <a:endParaRPr lang="en-US" sz="4400" dirty="0">
              <a:solidFill>
                <a:prstClr val="black"/>
              </a:solidFill>
            </a:endParaRPr>
          </a:p>
          <a:p>
            <a:pPr algn="ctr"/>
            <a:r>
              <a:rPr lang="en-US" sz="4400" dirty="0" smtClean="0">
                <a:solidFill>
                  <a:prstClr val="black"/>
                </a:solidFill>
              </a:rPr>
              <a:t>Mitigation of Short Circuiting Consequences</a:t>
            </a:r>
            <a:endParaRPr lang="en-US" sz="4400" dirty="0">
              <a:solidFill>
                <a:prstClr val="black"/>
              </a:solidFill>
            </a:endParaRPr>
          </a:p>
          <a:p>
            <a:pPr algn="ctr"/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336503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of Electric Shorts in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actions taken to decrease the probability or severity of occurrence of short circuits in a cell fall into two general categories:</a:t>
            </a:r>
          </a:p>
          <a:p>
            <a:pPr lvl="1"/>
            <a:r>
              <a:rPr lang="en-US" dirty="0" smtClean="0"/>
              <a:t>Cell design level</a:t>
            </a:r>
          </a:p>
          <a:p>
            <a:pPr lvl="2"/>
            <a:r>
              <a:rPr lang="en-US" dirty="0" smtClean="0"/>
              <a:t>Cell Chemistry</a:t>
            </a:r>
          </a:p>
          <a:p>
            <a:pPr lvl="2"/>
            <a:r>
              <a:rPr lang="en-US" dirty="0" smtClean="0"/>
              <a:t>Separator</a:t>
            </a:r>
          </a:p>
          <a:p>
            <a:pPr lvl="1"/>
            <a:r>
              <a:rPr lang="en-US" dirty="0" smtClean="0"/>
              <a:t>Pack design level</a:t>
            </a:r>
            <a:endParaRPr lang="en-US" dirty="0"/>
          </a:p>
          <a:p>
            <a:pPr lvl="2"/>
            <a:r>
              <a:rPr lang="en-US" dirty="0" smtClean="0"/>
              <a:t>Thermal management systems</a:t>
            </a:r>
          </a:p>
        </p:txBody>
      </p:sp>
    </p:spTree>
    <p:extLst>
      <p:ext uri="{BB962C8B-B14F-4D97-AF65-F5344CB8AC3E}">
        <p14:creationId xmlns:p14="http://schemas.microsoft.com/office/powerpoint/2010/main" val="233847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Cell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Highly reactive materials are needed to provide the higher energy density </a:t>
            </a:r>
            <a:r>
              <a:rPr lang="en-US" dirty="0" smtClean="0"/>
              <a:t>cells, but they are </a:t>
            </a:r>
            <a:r>
              <a:rPr lang="en-US" dirty="0"/>
              <a:t>likely to increase the risk of danger in case of cell failures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needs to be a compromise between power density and safety.</a:t>
            </a:r>
          </a:p>
          <a:p>
            <a:r>
              <a:rPr lang="en-US" dirty="0" smtClean="0"/>
              <a:t>Replacement of Cobalt oxide by Manganese oxides as the cathode in Li-ion cells is an example of such a compromise.</a:t>
            </a:r>
            <a:r>
              <a:rPr lang="en-US" baseline="30000" dirty="0" smtClean="0"/>
              <a:t>[4]</a:t>
            </a:r>
          </a:p>
        </p:txBody>
      </p:sp>
    </p:spTree>
    <p:extLst>
      <p:ext uri="{BB962C8B-B14F-4D97-AF65-F5344CB8AC3E}">
        <p14:creationId xmlns:p14="http://schemas.microsoft.com/office/powerpoint/2010/main" val="370914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Overheating might cause </a:t>
            </a:r>
            <a:r>
              <a:rPr lang="en-US" dirty="0"/>
              <a:t>the </a:t>
            </a:r>
            <a:r>
              <a:rPr lang="en-US" dirty="0" smtClean="0"/>
              <a:t>separators </a:t>
            </a:r>
            <a:r>
              <a:rPr lang="en-US" dirty="0"/>
              <a:t>to distort or </a:t>
            </a:r>
            <a:r>
              <a:rPr lang="en-US" dirty="0" smtClean="0"/>
              <a:t>melt</a:t>
            </a:r>
            <a:r>
              <a:rPr lang="en-US" dirty="0"/>
              <a:t> </a:t>
            </a:r>
            <a:r>
              <a:rPr lang="en-US" dirty="0" smtClean="0"/>
              <a:t>which </a:t>
            </a:r>
            <a:r>
              <a:rPr lang="en-US" dirty="0"/>
              <a:t>could lead to a short circuit between the </a:t>
            </a:r>
            <a:r>
              <a:rPr lang="en-US" dirty="0" smtClean="0"/>
              <a:t>electrodes.</a:t>
            </a:r>
            <a:r>
              <a:rPr lang="en-US" baseline="30000" dirty="0" smtClean="0"/>
              <a:t>[3]</a:t>
            </a:r>
          </a:p>
          <a:p>
            <a:r>
              <a:rPr lang="en-US" dirty="0"/>
              <a:t>V</a:t>
            </a:r>
            <a:r>
              <a:rPr lang="en-US" dirty="0" smtClean="0"/>
              <a:t>arious </a:t>
            </a:r>
            <a:r>
              <a:rPr lang="en-US" dirty="0"/>
              <a:t>separators have been designed to avoid this </a:t>
            </a:r>
            <a:r>
              <a:rPr lang="en-US" dirty="0" smtClean="0"/>
              <a:t>problem, including</a:t>
            </a:r>
          </a:p>
          <a:p>
            <a:pPr lvl="1"/>
            <a:r>
              <a:rPr lang="en-US" dirty="0" smtClean="0"/>
              <a:t>Shutdown separators</a:t>
            </a:r>
            <a:r>
              <a:rPr lang="en-US" baseline="30000" dirty="0"/>
              <a:t>[3]</a:t>
            </a:r>
            <a:endParaRPr lang="en-US" dirty="0" smtClean="0"/>
          </a:p>
          <a:p>
            <a:pPr lvl="1"/>
            <a:r>
              <a:rPr lang="en-US" dirty="0"/>
              <a:t>Rigid </a:t>
            </a:r>
            <a:r>
              <a:rPr lang="en-US" dirty="0" smtClean="0"/>
              <a:t>separators</a:t>
            </a:r>
            <a:r>
              <a:rPr lang="en-US" baseline="30000" dirty="0"/>
              <a:t>[3]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36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Management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At the pack level, the only action possible to mitigate the consequences of short circuiting is to detect and isolate the defective cell of the pack.</a:t>
            </a:r>
          </a:p>
          <a:p>
            <a:r>
              <a:rPr lang="en-US" sz="2800" dirty="0"/>
              <a:t>To protect the </a:t>
            </a:r>
            <a:r>
              <a:rPr lang="en-US" sz="2800" dirty="0" smtClean="0"/>
              <a:t>cell, </a:t>
            </a:r>
            <a:r>
              <a:rPr lang="en-US" sz="2800" dirty="0"/>
              <a:t>high rates of heat absorption is needed to keep the cell temperature below the on set of abuse reactions</a:t>
            </a:r>
            <a:r>
              <a:rPr lang="en-US" sz="2800" dirty="0" smtClean="0"/>
              <a:t>.</a:t>
            </a:r>
            <a:r>
              <a:rPr lang="en-US" sz="2800" baseline="30000" dirty="0" smtClean="0"/>
              <a:t>[3]</a:t>
            </a:r>
            <a:endParaRPr lang="en-US" sz="2800" baseline="30000" dirty="0"/>
          </a:p>
          <a:p>
            <a:r>
              <a:rPr lang="en-US" sz="2800" dirty="0" smtClean="0"/>
              <a:t>At </a:t>
            </a:r>
            <a:r>
              <a:rPr lang="en-US" sz="2800" dirty="0"/>
              <a:t>the same time, the heat absorbed should be dissipated </a:t>
            </a:r>
            <a:r>
              <a:rPr lang="en-US" sz="2800" dirty="0" smtClean="0"/>
              <a:t>in </a:t>
            </a:r>
            <a:r>
              <a:rPr lang="en-US" sz="2800" dirty="0"/>
              <a:t>a way that does not affect the rest of the pack </a:t>
            </a:r>
            <a:r>
              <a:rPr lang="en-US" sz="2800" dirty="0" smtClean="0"/>
              <a:t>and, </a:t>
            </a:r>
            <a:r>
              <a:rPr lang="en-US" sz="2800" dirty="0"/>
              <a:t>therefore, prevents </a:t>
            </a:r>
            <a:r>
              <a:rPr lang="en-US" sz="2800" dirty="0" smtClean="0"/>
              <a:t>the event </a:t>
            </a:r>
            <a:r>
              <a:rPr lang="en-US" sz="2800" dirty="0"/>
              <a:t>propagation.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046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Management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the BMS detects a short circuit, there are different approaches to do battery thermal management using:</a:t>
            </a:r>
          </a:p>
          <a:p>
            <a:pPr lvl="1"/>
            <a:r>
              <a:rPr lang="en-US" dirty="0" smtClean="0"/>
              <a:t>Air</a:t>
            </a:r>
            <a:r>
              <a:rPr lang="en-US" baseline="30000" dirty="0"/>
              <a:t>[1]</a:t>
            </a:r>
            <a:endParaRPr lang="en-US" dirty="0" smtClean="0"/>
          </a:p>
          <a:p>
            <a:pPr lvl="1"/>
            <a:r>
              <a:rPr lang="en-US" dirty="0" smtClean="0"/>
              <a:t>Liquid</a:t>
            </a:r>
            <a:r>
              <a:rPr lang="en-US" baseline="30000" dirty="0"/>
              <a:t>[1]</a:t>
            </a:r>
            <a:endParaRPr lang="en-US" dirty="0" smtClean="0"/>
          </a:p>
          <a:p>
            <a:pPr lvl="1"/>
            <a:r>
              <a:rPr lang="en-US" dirty="0" smtClean="0"/>
              <a:t>Refrigerant</a:t>
            </a:r>
            <a:r>
              <a:rPr lang="en-US" baseline="30000" dirty="0"/>
              <a:t>[1]</a:t>
            </a:r>
            <a:endParaRPr lang="en-US" dirty="0" smtClean="0"/>
          </a:p>
          <a:p>
            <a:pPr lvl="1"/>
            <a:r>
              <a:rPr lang="en-US" dirty="0" smtClean="0"/>
              <a:t>Phase-change material</a:t>
            </a:r>
            <a:r>
              <a:rPr lang="en-US" baseline="30000" dirty="0" smtClean="0"/>
              <a:t>[1]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62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533400" y="3858962"/>
            <a:ext cx="4038600" cy="254183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Circuit Model for a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Combining the circuit model obtained for a cell, and a simple energy balance equation we make a very simple model to simulate short circuits.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81764"/>
            <a:ext cx="3733800" cy="169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562600" y="4850188"/>
                <a:ext cx="2819400" cy="405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/>
                        </a:rPr>
                        <m:t>m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acc>
                        <m:accPr>
                          <m:chr m:val="̇"/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𝑇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𝑅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/>
                            </a:rPr>
                            <m:t>𝑖</m:t>
                          </m:r>
                        </m:e>
                        <m:sup>
                          <m:r>
                            <a:rPr lang="en-US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dirty="0" smtClean="0">
                          <a:latin typeface="Cambria Math"/>
                        </a:rPr>
                        <m:t>−</m:t>
                      </m:r>
                      <m:r>
                        <a:rPr lang="en-US" b="0" i="1" dirty="0" smtClean="0">
                          <a:latin typeface="Cambria Math"/>
                        </a:rPr>
                        <m:t>h</m:t>
                      </m:r>
                      <m:r>
                        <a:rPr lang="en-US" b="0" i="1" dirty="0" smtClean="0">
                          <a:latin typeface="Cambria Math"/>
                        </a:rPr>
                        <m:t>(</m:t>
                      </m:r>
                      <m:r>
                        <a:rPr lang="en-US" b="0" i="1" dirty="0" smtClean="0">
                          <a:latin typeface="Cambria Math"/>
                        </a:rPr>
                        <m:t>𝑇</m:t>
                      </m:r>
                      <m:r>
                        <a:rPr lang="en-US" b="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4850188"/>
                <a:ext cx="2819400" cy="405752"/>
              </a:xfrm>
              <a:prstGeom prst="rect">
                <a:avLst/>
              </a:prstGeom>
              <a:blipFill rotWithShape="1">
                <a:blip r:embed="rId3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295400" y="4038600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𝑜𝑐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  <m:r>
                        <m:rPr>
                          <m:nor/>
                        </m:rPr>
                        <a:rPr lang="en-US" dirty="0" smtClean="0"/>
                        <m:t> 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4038600"/>
                <a:ext cx="266700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5638800" y="4572000"/>
            <a:ext cx="2667000" cy="838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lus 23"/>
          <p:cNvSpPr/>
          <p:nvPr/>
        </p:nvSpPr>
        <p:spPr>
          <a:xfrm>
            <a:off x="4876800" y="4876800"/>
            <a:ext cx="533400" cy="4191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1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Circuit Simulink Model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Content Placeholder 10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79096254"/>
                  </p:ext>
                </p:extLst>
              </p:nvPr>
            </p:nvGraphicFramePr>
            <p:xfrm>
              <a:off x="457200" y="3164158"/>
              <a:ext cx="3429000" cy="30842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14500"/>
                    <a:gridCol w="1714500"/>
                  </a:tblGrid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Parameter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Value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70 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g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Cp</a:t>
                          </a:r>
                          <a:r>
                            <a:rPr lang="en-US" baseline="30000" dirty="0" smtClean="0"/>
                            <a:t>[2]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700 </a:t>
                          </a:r>
                          <a:r>
                            <a:rPr lang="en-US" baseline="0" dirty="0" smtClean="0"/>
                            <a:t> J</a:t>
                          </a:r>
                          <a:r>
                            <a:rPr lang="en-US" dirty="0" smtClean="0"/>
                            <a:t>/(</a:t>
                          </a:r>
                          <a:r>
                            <a:rPr lang="en-US" dirty="0" err="1" smtClean="0"/>
                            <a:t>Kgk</a:t>
                          </a:r>
                          <a:r>
                            <a:rPr lang="en-US" dirty="0" smtClean="0"/>
                            <a:t>)</a:t>
                          </a:r>
                          <a:endParaRPr lang="en-US" baseline="30000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 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w/(m^2k)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50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cm^2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T_inf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</a:t>
                          </a:r>
                          <a14:m>
                            <m:oMath xmlns:m="http://schemas.openxmlformats.org/officeDocument/2006/math">
                              <m: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°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𝐶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Rshort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/>
                                  <a:ea typeface="Cambria Math"/>
                                </a:rPr>
                                <m:t>Ω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Content Placeholder 10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79096254"/>
                  </p:ext>
                </p:extLst>
              </p:nvPr>
            </p:nvGraphicFramePr>
            <p:xfrm>
              <a:off x="457200" y="3164158"/>
              <a:ext cx="3429000" cy="30842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14500"/>
                    <a:gridCol w="1714500"/>
                  </a:tblGrid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Parameter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Value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70 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g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Cp</a:t>
                          </a:r>
                          <a:r>
                            <a:rPr lang="en-US" baseline="30000" dirty="0" smtClean="0"/>
                            <a:t>[2]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700 </a:t>
                          </a:r>
                          <a:r>
                            <a:rPr lang="en-US" baseline="0" dirty="0" smtClean="0"/>
                            <a:t> J</a:t>
                          </a:r>
                          <a:r>
                            <a:rPr lang="en-US" dirty="0" smtClean="0"/>
                            <a:t>/(</a:t>
                          </a:r>
                          <a:r>
                            <a:rPr lang="en-US" dirty="0" err="1" smtClean="0"/>
                            <a:t>Kgk</a:t>
                          </a:r>
                          <a:r>
                            <a:rPr lang="en-US" dirty="0" smtClean="0"/>
                            <a:t>)</a:t>
                          </a:r>
                          <a:endParaRPr lang="en-US" baseline="30000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 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w/(m^2k)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50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cm^2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T_inf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356" t="-501370" b="-104110"/>
                          </a:stretch>
                        </a:blipFill>
                      </a:tcPr>
                    </a:tc>
                  </a:tr>
                  <a:tr h="440606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Rshort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356" t="-609722" b="-555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0" name="Group 9"/>
          <p:cNvGrpSpPr/>
          <p:nvPr/>
        </p:nvGrpSpPr>
        <p:grpSpPr>
          <a:xfrm>
            <a:off x="4191000" y="2995330"/>
            <a:ext cx="4291771" cy="3329270"/>
            <a:chOff x="1956629" y="2209800"/>
            <a:chExt cx="5206171" cy="40386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6475" y="2209800"/>
              <a:ext cx="5176325" cy="381287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956629" y="2362200"/>
              <a:ext cx="5206171" cy="1905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56629" y="4343400"/>
              <a:ext cx="5206171" cy="19050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 rot="16200000">
            <a:off x="8040589" y="3618011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Cell  Model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7857005" y="5444241"/>
            <a:ext cx="1747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Thermal  Model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799" y="1447800"/>
            <a:ext cx="82720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S</a:t>
            </a:r>
            <a:r>
              <a:rPr lang="en-US" sz="2000" dirty="0" smtClean="0"/>
              <a:t>imulink configuration shown here represents the combination of the equivalent circuit model and the energy balance equation.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The thermal response of a typical cell in presence of still air (no cooling mechanism) is simulated using the parameters given in the table.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2293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467</Words>
  <Application>Microsoft Office PowerPoint</Application>
  <PresentationFormat>On-screen Show (4:3)</PresentationFormat>
  <Paragraphs>74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Cambria Math</vt:lpstr>
      <vt:lpstr>1_Office Theme</vt:lpstr>
      <vt:lpstr>PowerPoint Presentation</vt:lpstr>
      <vt:lpstr>PowerPoint Presentation</vt:lpstr>
      <vt:lpstr>Mitigation of Electric Shorts in Cells</vt:lpstr>
      <vt:lpstr>Cell Chemistry</vt:lpstr>
      <vt:lpstr>Separators</vt:lpstr>
      <vt:lpstr>Thermal Management Systems</vt:lpstr>
      <vt:lpstr>Thermal Management Systems</vt:lpstr>
      <vt:lpstr>Short Circuit Model for a Cell</vt:lpstr>
      <vt:lpstr>Short Circuit Simulink Model</vt:lpstr>
      <vt:lpstr>Short Circuit Simulation with No Cooling</vt:lpstr>
      <vt:lpstr>Short Circuit Simulation with Water Cooling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38</cp:revision>
  <dcterms:created xsi:type="dcterms:W3CDTF">2013-04-19T01:24:07Z</dcterms:created>
  <dcterms:modified xsi:type="dcterms:W3CDTF">2014-08-28T23:19:55Z</dcterms:modified>
</cp:coreProperties>
</file>